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ntata One" panose="02060503070700060704" pitchFamily="18" charset="0"/>
      <p:regular r:id="rId25"/>
    </p:embeddedFont>
    <p:embeddedFont>
      <p:font typeface="Times New Roman" panose="02020603050405020304" pitchFamily="18" charset="0"/>
      <p:regular r:id="rId26"/>
    </p:embeddedFont>
    <p:embeddedFont>
      <p:font typeface="Times New Roman Bold" panose="02030802070405020303" pitchFamily="18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590" autoAdjust="0"/>
  </p:normalViewPr>
  <p:slideViewPr>
    <p:cSldViewPr>
      <p:cViewPr varScale="1">
        <p:scale>
          <a:sx n="66" d="100"/>
          <a:sy n="66" d="100"/>
        </p:scale>
        <p:origin x="54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sv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sv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svg"/><Relationship Id="rId10" Type="http://schemas.openxmlformats.org/officeDocument/2006/relationships/image" Target="../media/image7.svg"/><Relationship Id="rId4" Type="http://schemas.openxmlformats.org/officeDocument/2006/relationships/image" Target="../media/image44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7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6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487" y="0"/>
            <a:ext cx="7293513" cy="2083861"/>
          </a:xfrm>
          <a:custGeom>
            <a:avLst/>
            <a:gdLst/>
            <a:ahLst/>
            <a:cxnLst/>
            <a:rect l="l" t="t" r="r" b="b"/>
            <a:pathLst>
              <a:path w="7293513" h="2083861">
                <a:moveTo>
                  <a:pt x="0" y="0"/>
                </a:moveTo>
                <a:lnTo>
                  <a:pt x="7293513" y="0"/>
                </a:lnTo>
                <a:lnTo>
                  <a:pt x="7293513" y="2083861"/>
                </a:lnTo>
                <a:lnTo>
                  <a:pt x="0" y="208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216346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15957">
            <a:off x="5254342" y="382033"/>
            <a:ext cx="3156113" cy="3830816"/>
          </a:xfrm>
          <a:custGeom>
            <a:avLst/>
            <a:gdLst/>
            <a:ahLst/>
            <a:cxnLst/>
            <a:rect l="l" t="t" r="r" b="b"/>
            <a:pathLst>
              <a:path w="3156113" h="3830816">
                <a:moveTo>
                  <a:pt x="0" y="0"/>
                </a:moveTo>
                <a:lnTo>
                  <a:pt x="3156113" y="0"/>
                </a:lnTo>
                <a:lnTo>
                  <a:pt x="3156113" y="3830816"/>
                </a:lnTo>
                <a:lnTo>
                  <a:pt x="0" y="38308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228282" y="4416114"/>
            <a:ext cx="9634012" cy="152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7"/>
              </a:lnSpc>
            </a:pPr>
            <a:r>
              <a:rPr lang="en-US" sz="10481" spc="-786">
                <a:solidFill>
                  <a:srgbClr val="004AA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ŘECKO - SOLUŇ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49764" y="9144000"/>
            <a:ext cx="11788472" cy="720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99" spc="-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Číslo projektu: 2024-1-CZ01-KA121-VET-000207444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86046" y="5488615"/>
            <a:ext cx="3315908" cy="774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</a:pPr>
            <a:r>
              <a:rPr lang="en-US" sz="4299" spc="-10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1.-20.6.2025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01719" y="2092672"/>
            <a:ext cx="8585850" cy="5261306"/>
          </a:xfrm>
          <a:custGeom>
            <a:avLst/>
            <a:gdLst/>
            <a:ahLst/>
            <a:cxnLst/>
            <a:rect l="l" t="t" r="r" b="b"/>
            <a:pathLst>
              <a:path w="8585850" h="5261306">
                <a:moveTo>
                  <a:pt x="0" y="0"/>
                </a:moveTo>
                <a:lnTo>
                  <a:pt x="8585851" y="0"/>
                </a:lnTo>
                <a:lnTo>
                  <a:pt x="8585851" y="5261306"/>
                </a:lnTo>
                <a:lnTo>
                  <a:pt x="0" y="526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4862837"/>
            <a:ext cx="7418492" cy="4955553"/>
          </a:xfrm>
          <a:custGeom>
            <a:avLst/>
            <a:gdLst/>
            <a:ahLst/>
            <a:cxnLst/>
            <a:rect l="l" t="t" r="r" b="b"/>
            <a:pathLst>
              <a:path w="7418492" h="4955553">
                <a:moveTo>
                  <a:pt x="0" y="0"/>
                </a:moveTo>
                <a:lnTo>
                  <a:pt x="7418492" y="0"/>
                </a:lnTo>
                <a:lnTo>
                  <a:pt x="7418492" y="4955553"/>
                </a:lnTo>
                <a:lnTo>
                  <a:pt x="0" y="4955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3501" y="1878082"/>
            <a:ext cx="6789548" cy="1551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4"/>
              </a:lnSpc>
            </a:pPr>
            <a:r>
              <a:rPr lang="en-US" sz="14768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Kamara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64572" y="2604965"/>
            <a:ext cx="4946749" cy="211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  <a:spcBef>
                <a:spcPct val="0"/>
              </a:spcBef>
            </a:pPr>
            <a:r>
              <a:rPr lang="en-US" sz="111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Rotonda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3536857"/>
            <a:ext cx="7699701" cy="5133134"/>
          </a:xfrm>
          <a:custGeom>
            <a:avLst/>
            <a:gdLst/>
            <a:ahLst/>
            <a:cxnLst/>
            <a:rect l="l" t="t" r="r" b="b"/>
            <a:pathLst>
              <a:path w="7699701" h="5133134">
                <a:moveTo>
                  <a:pt x="0" y="0"/>
                </a:moveTo>
                <a:lnTo>
                  <a:pt x="7699701" y="0"/>
                </a:lnTo>
                <a:lnTo>
                  <a:pt x="7699701" y="5133134"/>
                </a:lnTo>
                <a:lnTo>
                  <a:pt x="0" y="5133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1795" y="2346543"/>
            <a:ext cx="7392188" cy="5544141"/>
          </a:xfrm>
          <a:custGeom>
            <a:avLst/>
            <a:gdLst/>
            <a:ahLst/>
            <a:cxnLst/>
            <a:rect l="l" t="t" r="r" b="b"/>
            <a:pathLst>
              <a:path w="7392188" h="5544141">
                <a:moveTo>
                  <a:pt x="0" y="0"/>
                </a:moveTo>
                <a:lnTo>
                  <a:pt x="7392188" y="0"/>
                </a:lnTo>
                <a:lnTo>
                  <a:pt x="7392188" y="5544141"/>
                </a:lnTo>
                <a:lnTo>
                  <a:pt x="0" y="5544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5695" y="170497"/>
            <a:ext cx="16216610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Holy Church of St. Demetrius 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4652" y="4114800"/>
            <a:ext cx="8046467" cy="4335034"/>
          </a:xfrm>
          <a:custGeom>
            <a:avLst/>
            <a:gdLst/>
            <a:ahLst/>
            <a:cxnLst/>
            <a:rect l="l" t="t" r="r" b="b"/>
            <a:pathLst>
              <a:path w="8046467" h="4335034">
                <a:moveTo>
                  <a:pt x="0" y="0"/>
                </a:moveTo>
                <a:lnTo>
                  <a:pt x="8046466" y="0"/>
                </a:lnTo>
                <a:lnTo>
                  <a:pt x="8046466" y="4335034"/>
                </a:lnTo>
                <a:lnTo>
                  <a:pt x="0" y="4335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02180" y="2953731"/>
            <a:ext cx="8341977" cy="4379538"/>
          </a:xfrm>
          <a:custGeom>
            <a:avLst/>
            <a:gdLst/>
            <a:ahLst/>
            <a:cxnLst/>
            <a:rect l="l" t="t" r="r" b="b"/>
            <a:pathLst>
              <a:path w="8341977" h="4379538">
                <a:moveTo>
                  <a:pt x="0" y="0"/>
                </a:moveTo>
                <a:lnTo>
                  <a:pt x="8341977" y="0"/>
                </a:lnTo>
                <a:lnTo>
                  <a:pt x="8341977" y="4379538"/>
                </a:lnTo>
                <a:lnTo>
                  <a:pt x="0" y="43795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59154" y="1055061"/>
            <a:ext cx="7262664" cy="189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8"/>
              </a:lnSpc>
              <a:spcBef>
                <a:spcPct val="0"/>
              </a:spcBef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Hagia Sophia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24710" y="6926030"/>
            <a:ext cx="3363290" cy="3360970"/>
          </a:xfrm>
          <a:custGeom>
            <a:avLst/>
            <a:gdLst/>
            <a:ahLst/>
            <a:cxnLst/>
            <a:rect l="l" t="t" r="r" b="b"/>
            <a:pathLst>
              <a:path w="3363290" h="3360970">
                <a:moveTo>
                  <a:pt x="0" y="0"/>
                </a:moveTo>
                <a:lnTo>
                  <a:pt x="3363290" y="0"/>
                </a:lnTo>
                <a:lnTo>
                  <a:pt x="3363290" y="3360970"/>
                </a:lnTo>
                <a:lnTo>
                  <a:pt x="0" y="3360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57881" y="0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4" y="0"/>
                </a:lnTo>
                <a:lnTo>
                  <a:pt x="36733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2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31275" y="314575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756874" y="3145754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54448" y="293052"/>
            <a:ext cx="15004852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Thessaloniki - volnočasové aktivity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74782" y="1853528"/>
            <a:ext cx="6930072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Pirátská loď Arabella</a:t>
            </a:r>
          </a:p>
        </p:txBody>
      </p:sp>
      <p:sp>
        <p:nvSpPr>
          <p:cNvPr id="8" name="Freeform 8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5627" y="6669036"/>
            <a:ext cx="5040401" cy="4114800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1" y="0"/>
                </a:lnTo>
                <a:lnTo>
                  <a:pt x="50404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69422" y="8500208"/>
            <a:ext cx="2254448" cy="1877341"/>
          </a:xfrm>
          <a:custGeom>
            <a:avLst/>
            <a:gdLst/>
            <a:ahLst/>
            <a:cxnLst/>
            <a:rect l="l" t="t" r="r" b="b"/>
            <a:pathLst>
              <a:path w="2254448" h="1877341">
                <a:moveTo>
                  <a:pt x="0" y="0"/>
                </a:moveTo>
                <a:lnTo>
                  <a:pt x="2254449" y="0"/>
                </a:lnTo>
                <a:lnTo>
                  <a:pt x="2254449" y="1877341"/>
                </a:lnTo>
                <a:lnTo>
                  <a:pt x="0" y="18773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01260" y="3046835"/>
            <a:ext cx="3969432" cy="5679601"/>
          </a:xfrm>
          <a:custGeom>
            <a:avLst/>
            <a:gdLst/>
            <a:ahLst/>
            <a:cxnLst/>
            <a:rect l="l" t="t" r="r" b="b"/>
            <a:pathLst>
              <a:path w="3969432" h="5679601">
                <a:moveTo>
                  <a:pt x="0" y="0"/>
                </a:moveTo>
                <a:lnTo>
                  <a:pt x="3969432" y="0"/>
                </a:lnTo>
                <a:lnTo>
                  <a:pt x="3969432" y="5679601"/>
                </a:lnTo>
                <a:lnTo>
                  <a:pt x="0" y="56796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24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41529" y="2025824"/>
            <a:ext cx="4855788" cy="6474383"/>
          </a:xfrm>
          <a:custGeom>
            <a:avLst/>
            <a:gdLst/>
            <a:ahLst/>
            <a:cxnLst/>
            <a:rect l="l" t="t" r="r" b="b"/>
            <a:pathLst>
              <a:path w="4855788" h="6474383">
                <a:moveTo>
                  <a:pt x="0" y="0"/>
                </a:moveTo>
                <a:lnTo>
                  <a:pt x="4855787" y="0"/>
                </a:lnTo>
                <a:lnTo>
                  <a:pt x="4855787" y="6474384"/>
                </a:lnTo>
                <a:lnTo>
                  <a:pt x="0" y="64743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8193" y="3434216"/>
            <a:ext cx="4852230" cy="6469640"/>
          </a:xfrm>
          <a:custGeom>
            <a:avLst/>
            <a:gdLst/>
            <a:ahLst/>
            <a:cxnLst/>
            <a:rect l="l" t="t" r="r" b="b"/>
            <a:pathLst>
              <a:path w="4852230" h="6469640">
                <a:moveTo>
                  <a:pt x="0" y="0"/>
                </a:moveTo>
                <a:lnTo>
                  <a:pt x="4852230" y="0"/>
                </a:lnTo>
                <a:lnTo>
                  <a:pt x="4852230" y="6469640"/>
                </a:lnTo>
                <a:lnTo>
                  <a:pt x="0" y="64696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684687" y="347662"/>
            <a:ext cx="10918627" cy="1133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Thessaloniki - volnočasové aktivity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54989" y="1880378"/>
            <a:ext cx="3475434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Plážové dny</a:t>
            </a:r>
          </a:p>
        </p:txBody>
      </p:sp>
      <p:sp>
        <p:nvSpPr>
          <p:cNvPr id="9" name="Freeform 9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47817" y="2165239"/>
            <a:ext cx="5447084" cy="7262778"/>
          </a:xfrm>
          <a:custGeom>
            <a:avLst/>
            <a:gdLst/>
            <a:ahLst/>
            <a:cxnLst/>
            <a:rect l="l" t="t" r="r" b="b"/>
            <a:pathLst>
              <a:path w="5447084" h="7262778">
                <a:moveTo>
                  <a:pt x="0" y="0"/>
                </a:moveTo>
                <a:lnTo>
                  <a:pt x="5447084" y="0"/>
                </a:lnTo>
                <a:lnTo>
                  <a:pt x="5447084" y="7262779"/>
                </a:lnTo>
                <a:lnTo>
                  <a:pt x="0" y="72627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28528" y="3857610"/>
            <a:ext cx="7172990" cy="5809494"/>
          </a:xfrm>
          <a:custGeom>
            <a:avLst/>
            <a:gdLst/>
            <a:ahLst/>
            <a:cxnLst/>
            <a:rect l="l" t="t" r="r" b="b"/>
            <a:pathLst>
              <a:path w="7172990" h="5809494">
                <a:moveTo>
                  <a:pt x="0" y="0"/>
                </a:moveTo>
                <a:lnTo>
                  <a:pt x="7172989" y="0"/>
                </a:lnTo>
                <a:lnTo>
                  <a:pt x="7172989" y="5809494"/>
                </a:lnTo>
                <a:lnTo>
                  <a:pt x="0" y="5809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8549" b="-1607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74752" y="309562"/>
            <a:ext cx="12738497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Thessaloniki - volnočasové aktivity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42971"/>
            <a:ext cx="6057583" cy="903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Vodopády Edessa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95778" y="2901342"/>
            <a:ext cx="6412851" cy="6655136"/>
          </a:xfrm>
          <a:custGeom>
            <a:avLst/>
            <a:gdLst/>
            <a:ahLst/>
            <a:cxnLst/>
            <a:rect l="l" t="t" r="r" b="b"/>
            <a:pathLst>
              <a:path w="6412851" h="6655136">
                <a:moveTo>
                  <a:pt x="0" y="0"/>
                </a:moveTo>
                <a:lnTo>
                  <a:pt x="6412851" y="0"/>
                </a:lnTo>
                <a:lnTo>
                  <a:pt x="6412851" y="6655136"/>
                </a:lnTo>
                <a:lnTo>
                  <a:pt x="0" y="6655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39" b="-142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69641" y="2901342"/>
            <a:ext cx="4361618" cy="6655136"/>
          </a:xfrm>
          <a:custGeom>
            <a:avLst/>
            <a:gdLst/>
            <a:ahLst/>
            <a:cxnLst/>
            <a:rect l="l" t="t" r="r" b="b"/>
            <a:pathLst>
              <a:path w="4361618" h="6655136">
                <a:moveTo>
                  <a:pt x="0" y="0"/>
                </a:moveTo>
                <a:lnTo>
                  <a:pt x="4361618" y="0"/>
                </a:lnTo>
                <a:lnTo>
                  <a:pt x="4361618" y="6655136"/>
                </a:lnTo>
                <a:lnTo>
                  <a:pt x="0" y="6655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385" b="-8385"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54448" y="309562"/>
            <a:ext cx="14682659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Thessaloniki - volnočasové aktivity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86488" y="1767377"/>
            <a:ext cx="951502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Cantata One"/>
                <a:ea typeface="Cantata One"/>
                <a:cs typeface="Cantata One"/>
                <a:sym typeface="Cantata One"/>
              </a:rPr>
              <a:t>Termální prameny Loutra Pozar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3048" y="-752267"/>
            <a:ext cx="4162362" cy="5549817"/>
          </a:xfrm>
          <a:custGeom>
            <a:avLst/>
            <a:gdLst/>
            <a:ahLst/>
            <a:cxnLst/>
            <a:rect l="l" t="t" r="r" b="b"/>
            <a:pathLst>
              <a:path w="4162362" h="5549817">
                <a:moveTo>
                  <a:pt x="0" y="0"/>
                </a:moveTo>
                <a:lnTo>
                  <a:pt x="4162362" y="0"/>
                </a:lnTo>
                <a:lnTo>
                  <a:pt x="4162362" y="5549816"/>
                </a:lnTo>
                <a:lnTo>
                  <a:pt x="0" y="554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85410" y="-1681773"/>
            <a:ext cx="4859491" cy="6479322"/>
          </a:xfrm>
          <a:custGeom>
            <a:avLst/>
            <a:gdLst/>
            <a:ahLst/>
            <a:cxnLst/>
            <a:rect l="l" t="t" r="r" b="b"/>
            <a:pathLst>
              <a:path w="4859491" h="6479322">
                <a:moveTo>
                  <a:pt x="0" y="0"/>
                </a:moveTo>
                <a:lnTo>
                  <a:pt x="4859492" y="0"/>
                </a:lnTo>
                <a:lnTo>
                  <a:pt x="4859492" y="6479322"/>
                </a:lnTo>
                <a:lnTo>
                  <a:pt x="0" y="64793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4506" y="-2203796"/>
            <a:ext cx="5107554" cy="6810072"/>
          </a:xfrm>
          <a:custGeom>
            <a:avLst/>
            <a:gdLst/>
            <a:ahLst/>
            <a:cxnLst/>
            <a:rect l="l" t="t" r="r" b="b"/>
            <a:pathLst>
              <a:path w="5107554" h="6810072">
                <a:moveTo>
                  <a:pt x="0" y="0"/>
                </a:moveTo>
                <a:lnTo>
                  <a:pt x="5107554" y="0"/>
                </a:lnTo>
                <a:lnTo>
                  <a:pt x="5107554" y="6810071"/>
                </a:lnTo>
                <a:lnTo>
                  <a:pt x="0" y="681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47218" y="4606275"/>
            <a:ext cx="4735877" cy="6314503"/>
          </a:xfrm>
          <a:custGeom>
            <a:avLst/>
            <a:gdLst/>
            <a:ahLst/>
            <a:cxnLst/>
            <a:rect l="l" t="t" r="r" b="b"/>
            <a:pathLst>
              <a:path w="4735877" h="6314503">
                <a:moveTo>
                  <a:pt x="0" y="0"/>
                </a:moveTo>
                <a:lnTo>
                  <a:pt x="4735877" y="0"/>
                </a:lnTo>
                <a:lnTo>
                  <a:pt x="4735877" y="6314503"/>
                </a:lnTo>
                <a:lnTo>
                  <a:pt x="0" y="63145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7150" y="4623381"/>
            <a:ext cx="4723048" cy="6297397"/>
          </a:xfrm>
          <a:custGeom>
            <a:avLst/>
            <a:gdLst/>
            <a:ahLst/>
            <a:cxnLst/>
            <a:rect l="l" t="t" r="r" b="b"/>
            <a:pathLst>
              <a:path w="4723048" h="6297397">
                <a:moveTo>
                  <a:pt x="0" y="0"/>
                </a:moveTo>
                <a:lnTo>
                  <a:pt x="4723048" y="0"/>
                </a:lnTo>
                <a:lnTo>
                  <a:pt x="4723048" y="6297397"/>
                </a:lnTo>
                <a:lnTo>
                  <a:pt x="0" y="6297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87794" y="4606275"/>
            <a:ext cx="4432870" cy="6633613"/>
          </a:xfrm>
          <a:custGeom>
            <a:avLst/>
            <a:gdLst/>
            <a:ahLst/>
            <a:cxnLst/>
            <a:rect l="l" t="t" r="r" b="b"/>
            <a:pathLst>
              <a:path w="4432870" h="6633613">
                <a:moveTo>
                  <a:pt x="0" y="0"/>
                </a:moveTo>
                <a:lnTo>
                  <a:pt x="4432870" y="0"/>
                </a:lnTo>
                <a:lnTo>
                  <a:pt x="4432870" y="6633613"/>
                </a:lnTo>
                <a:lnTo>
                  <a:pt x="0" y="6633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79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71964" y="3931862"/>
            <a:ext cx="5122478" cy="6829970"/>
          </a:xfrm>
          <a:custGeom>
            <a:avLst/>
            <a:gdLst/>
            <a:ahLst/>
            <a:cxnLst/>
            <a:rect l="l" t="t" r="r" b="b"/>
            <a:pathLst>
              <a:path w="5122478" h="6829970">
                <a:moveTo>
                  <a:pt x="0" y="0"/>
                </a:moveTo>
                <a:lnTo>
                  <a:pt x="5122477" y="0"/>
                </a:lnTo>
                <a:lnTo>
                  <a:pt x="5122477" y="6829970"/>
                </a:lnTo>
                <a:lnTo>
                  <a:pt x="0" y="6829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71964" y="-1681773"/>
            <a:ext cx="4716036" cy="6288048"/>
          </a:xfrm>
          <a:custGeom>
            <a:avLst/>
            <a:gdLst/>
            <a:ahLst/>
            <a:cxnLst/>
            <a:rect l="l" t="t" r="r" b="b"/>
            <a:pathLst>
              <a:path w="4716036" h="6288048">
                <a:moveTo>
                  <a:pt x="0" y="0"/>
                </a:moveTo>
                <a:lnTo>
                  <a:pt x="4716036" y="0"/>
                </a:lnTo>
                <a:lnTo>
                  <a:pt x="4716036" y="6288048"/>
                </a:lnTo>
                <a:lnTo>
                  <a:pt x="0" y="62880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951711" y="4302249"/>
            <a:ext cx="6384578" cy="2453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58"/>
              </a:lnSpc>
              <a:spcBef>
                <a:spcPct val="0"/>
              </a:spcBef>
            </a:pPr>
            <a:r>
              <a:rPr lang="en-US" sz="12898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STRAVA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31424" y="4520641"/>
            <a:ext cx="7656576" cy="5766359"/>
          </a:xfrm>
          <a:custGeom>
            <a:avLst/>
            <a:gdLst/>
            <a:ahLst/>
            <a:cxnLst/>
            <a:rect l="l" t="t" r="r" b="b"/>
            <a:pathLst>
              <a:path w="7656576" h="5766359">
                <a:moveTo>
                  <a:pt x="0" y="0"/>
                </a:moveTo>
                <a:lnTo>
                  <a:pt x="7656576" y="0"/>
                </a:lnTo>
                <a:lnTo>
                  <a:pt x="7656576" y="5766359"/>
                </a:lnTo>
                <a:lnTo>
                  <a:pt x="0" y="5766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2067" y="3344528"/>
            <a:ext cx="17044095" cy="536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499" lvl="1" indent="-539749" algn="just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Zlepšení komunikačních schopností, především v angličtině</a:t>
            </a:r>
          </a:p>
          <a:p>
            <a:pPr marL="1079499" lvl="1" indent="-539749" algn="just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Osamostatnění se</a:t>
            </a:r>
          </a:p>
          <a:p>
            <a:pPr marL="1079499" lvl="1" indent="-539749" algn="just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Poznání nové kultury</a:t>
            </a:r>
          </a:p>
          <a:p>
            <a:pPr marL="1079499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Zážitky</a:t>
            </a:r>
          </a:p>
          <a:p>
            <a:pPr marL="1079499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Praxe v našich oborech</a:t>
            </a:r>
          </a:p>
          <a:p>
            <a:pPr algn="ctr">
              <a:lnSpc>
                <a:spcPts val="6859"/>
              </a:lnSpc>
            </a:pPr>
            <a:endParaRPr lang="en-US" sz="4999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424420" y="383307"/>
            <a:ext cx="3439160" cy="189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Přínos</a:t>
            </a:r>
          </a:p>
        </p:txBody>
      </p:sp>
      <p:sp>
        <p:nvSpPr>
          <p:cNvPr id="5" name="Freeform 5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927" y="-1187478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10735" y="7917889"/>
            <a:ext cx="7293513" cy="2083861"/>
          </a:xfrm>
          <a:custGeom>
            <a:avLst/>
            <a:gdLst/>
            <a:ahLst/>
            <a:cxnLst/>
            <a:rect l="l" t="t" r="r" b="b"/>
            <a:pathLst>
              <a:path w="7293513" h="2083861">
                <a:moveTo>
                  <a:pt x="0" y="0"/>
                </a:moveTo>
                <a:lnTo>
                  <a:pt x="7293513" y="0"/>
                </a:lnTo>
                <a:lnTo>
                  <a:pt x="7293513" y="2083861"/>
                </a:lnTo>
                <a:lnTo>
                  <a:pt x="0" y="2083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02995" y="4003666"/>
            <a:ext cx="12282011" cy="189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>
                <a:solidFill>
                  <a:srgbClr val="004A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Děkujeme za pozornost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5246" y="5170543"/>
            <a:ext cx="7752207" cy="5116457"/>
          </a:xfrm>
          <a:custGeom>
            <a:avLst/>
            <a:gdLst/>
            <a:ahLst/>
            <a:cxnLst/>
            <a:rect l="l" t="t" r="r" b="b"/>
            <a:pathLst>
              <a:path w="7752207" h="5116457">
                <a:moveTo>
                  <a:pt x="0" y="0"/>
                </a:moveTo>
                <a:lnTo>
                  <a:pt x="7752207" y="0"/>
                </a:lnTo>
                <a:lnTo>
                  <a:pt x="7752207" y="5116457"/>
                </a:lnTo>
                <a:lnTo>
                  <a:pt x="0" y="5116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TextBox 3"/>
          <p:cNvSpPr txBox="1"/>
          <p:nvPr/>
        </p:nvSpPr>
        <p:spPr>
          <a:xfrm>
            <a:off x="4053938" y="1954298"/>
            <a:ext cx="2634986" cy="41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6"/>
              </a:lnSpc>
            </a:pPr>
            <a:r>
              <a:rPr lang="en-US" sz="2182" b="1">
                <a:solidFill>
                  <a:srgbClr val="0461A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lang="en-US" sz="2182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32269" y="647700"/>
            <a:ext cx="15823461" cy="1898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8"/>
              </a:lnSpc>
              <a:spcBef>
                <a:spcPct val="0"/>
              </a:spcBef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OBSAH PREZENTACE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9112" y="2833705"/>
            <a:ext cx="11419624" cy="685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04" lvl="1" indent="-518152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Místo a ubytování</a:t>
            </a:r>
          </a:p>
          <a:p>
            <a:pPr marL="1036304" lvl="1" indent="-518152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Účastníci</a:t>
            </a:r>
          </a:p>
          <a:p>
            <a:pPr marL="1036304" lvl="1" indent="-518152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Trvání pobytu</a:t>
            </a:r>
          </a:p>
          <a:p>
            <a:pPr marL="1036304" lvl="1" indent="-518152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Firmy</a:t>
            </a:r>
          </a:p>
          <a:p>
            <a:pPr marL="2072608" lvl="2" indent="-690869" algn="l">
              <a:lnSpc>
                <a:spcPts val="6719"/>
              </a:lnSpc>
              <a:buFont typeface="Arial"/>
              <a:buChar char="⚬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popis vykonávaných činností</a:t>
            </a:r>
          </a:p>
          <a:p>
            <a:pPr marL="1036304" lvl="1" indent="-518152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Volnočasové aktivity</a:t>
            </a:r>
          </a:p>
          <a:p>
            <a:pPr marL="2072608" lvl="2" indent="-690869" algn="l">
              <a:lnSpc>
                <a:spcPts val="6719"/>
              </a:lnSpc>
              <a:buFont typeface="Arial"/>
              <a:buChar char="⚬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památky</a:t>
            </a:r>
          </a:p>
          <a:p>
            <a:pPr marL="1036304" lvl="1" indent="-518152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Přínos - získané dovednosti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1852" y="7743799"/>
            <a:ext cx="2406011" cy="240601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39440" t="-71934" r="-7110" b="-15680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316595" y="5072314"/>
            <a:ext cx="2406011" cy="240601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83452" t="-65307" r="-12201" b="-9556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316595" y="7848894"/>
            <a:ext cx="2406011" cy="240601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16666" b="-1666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7575469" y="2145465"/>
            <a:ext cx="2406011" cy="240601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08318" t="-80865" r="-8540" b="-108280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316595" y="2295734"/>
            <a:ext cx="2406011" cy="240601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03218" t="-86066" r="-8540" b="-9627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174510" y="4698730"/>
            <a:ext cx="2406011" cy="24060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58401" b="-58401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7575469" y="4849382"/>
            <a:ext cx="2406011" cy="240601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98560" t="-58543" r="-15861" b="-127352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5174510" y="7553299"/>
            <a:ext cx="2406011" cy="240601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5685" b="-27647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174510" y="1845043"/>
            <a:ext cx="2406011" cy="240601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48571" t="-105134" r="-8540" b="-137681"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6504305" y="173783"/>
            <a:ext cx="5279390" cy="189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Účastníci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9194136"/>
            <a:ext cx="4153978" cy="765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David Schus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81480" y="3346339"/>
            <a:ext cx="4483309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Gabriela Glogarová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22606" y="4910389"/>
            <a:ext cx="3099276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Matěj Vojáček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00628" y="6490219"/>
            <a:ext cx="3174841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Ondřej Knebel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46432" y="8235924"/>
            <a:ext cx="3245420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Lucie Chodurová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202981" y="4981575"/>
            <a:ext cx="3971529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Lilien Podstavková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10177" y="7686969"/>
            <a:ext cx="3757136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Šarlota Lukešová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402873" y="2133809"/>
            <a:ext cx="3979208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Monika Vavrů</a:t>
            </a:r>
          </a:p>
          <a:p>
            <a:pPr algn="ctr">
              <a:lnSpc>
                <a:spcPts val="56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3968831" y="2330339"/>
            <a:ext cx="2892262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Tereza Vozáková</a:t>
            </a:r>
          </a:p>
        </p:txBody>
      </p:sp>
      <p:sp>
        <p:nvSpPr>
          <p:cNvPr id="30" name="Freeform 30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5400000">
            <a:off x="11916268" y="5043651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3" y="0"/>
                </a:lnTo>
                <a:lnTo>
                  <a:pt x="12198633" y="660575"/>
                </a:lnTo>
                <a:lnTo>
                  <a:pt x="0" y="660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983198"/>
            <a:ext cx="8194970" cy="8214877"/>
          </a:xfrm>
          <a:custGeom>
            <a:avLst/>
            <a:gdLst/>
            <a:ahLst/>
            <a:cxnLst/>
            <a:rect l="l" t="t" r="r" b="b"/>
            <a:pathLst>
              <a:path w="8194970" h="8214877">
                <a:moveTo>
                  <a:pt x="0" y="0"/>
                </a:moveTo>
                <a:lnTo>
                  <a:pt x="8194970" y="0"/>
                </a:lnTo>
                <a:lnTo>
                  <a:pt x="8194970" y="8214877"/>
                </a:lnTo>
                <a:lnTo>
                  <a:pt x="0" y="8214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51" b="-384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62281" y="3951641"/>
            <a:ext cx="9052420" cy="6023974"/>
          </a:xfrm>
          <a:custGeom>
            <a:avLst/>
            <a:gdLst/>
            <a:ahLst/>
            <a:cxnLst/>
            <a:rect l="l" t="t" r="r" b="b"/>
            <a:pathLst>
              <a:path w="9052420" h="6023974">
                <a:moveTo>
                  <a:pt x="0" y="0"/>
                </a:moveTo>
                <a:lnTo>
                  <a:pt x="9052420" y="0"/>
                </a:lnTo>
                <a:lnTo>
                  <a:pt x="9052420" y="6023974"/>
                </a:lnTo>
                <a:lnTo>
                  <a:pt x="0" y="602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7371" y="392909"/>
            <a:ext cx="14813257" cy="19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73"/>
              </a:lnSpc>
              <a:spcBef>
                <a:spcPct val="0"/>
              </a:spcBef>
            </a:pPr>
            <a:r>
              <a:rPr lang="en-US" sz="10481" b="1" spc="-786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MÍSTO A UBYTOVÁNÍ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81355" y="2783173"/>
            <a:ext cx="7119383" cy="991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Ubytování:</a:t>
            </a:r>
            <a:r>
              <a:rPr lang="en-US" sz="51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Egnatia Hotel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83821" y="431632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40340" y="4316329"/>
            <a:ext cx="4567516" cy="5970671"/>
          </a:xfrm>
          <a:custGeom>
            <a:avLst/>
            <a:gdLst/>
            <a:ahLst/>
            <a:cxnLst/>
            <a:rect l="l" t="t" r="r" b="b"/>
            <a:pathLst>
              <a:path w="4567516" h="5970671">
                <a:moveTo>
                  <a:pt x="0" y="0"/>
                </a:moveTo>
                <a:lnTo>
                  <a:pt x="4567516" y="0"/>
                </a:lnTo>
                <a:lnTo>
                  <a:pt x="4567516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850" r="-34288" b="-171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248150" y="437513"/>
            <a:ext cx="9791700" cy="189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b="1" spc="-749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EGNATIA HOTEL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552299"/>
            <a:ext cx="17259300" cy="1764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Cestovní ruch a animační služby - Lucie Chodurová a David Schus</a:t>
            </a:r>
          </a:p>
          <a:p>
            <a:pPr algn="l">
              <a:lnSpc>
                <a:spcPts val="6719"/>
              </a:lnSpc>
            </a:pPr>
            <a:endParaRPr lang="en-US" sz="4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21978" y="3339064"/>
            <a:ext cx="9118361" cy="600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Náplň práce: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Recepce</a:t>
            </a: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rezervace, check - in, check - out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Práce za barem</a:t>
            </a: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chystání snídaní, udržování pořádků, celková výpomoc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Úklid pokojů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54696" y="4114709"/>
            <a:ext cx="4834732" cy="6431105"/>
          </a:xfrm>
          <a:custGeom>
            <a:avLst/>
            <a:gdLst/>
            <a:ahLst/>
            <a:cxnLst/>
            <a:rect l="l" t="t" r="r" b="b"/>
            <a:pathLst>
              <a:path w="4834732" h="6431105">
                <a:moveTo>
                  <a:pt x="0" y="0"/>
                </a:moveTo>
                <a:lnTo>
                  <a:pt x="4834732" y="0"/>
                </a:lnTo>
                <a:lnTo>
                  <a:pt x="4834732" y="6431105"/>
                </a:lnTo>
                <a:lnTo>
                  <a:pt x="0" y="6431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21" t="-42543" r="-8047" b="-528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90737" y="4114709"/>
            <a:ext cx="4863959" cy="6431105"/>
          </a:xfrm>
          <a:custGeom>
            <a:avLst/>
            <a:gdLst/>
            <a:ahLst/>
            <a:cxnLst/>
            <a:rect l="l" t="t" r="r" b="b"/>
            <a:pathLst>
              <a:path w="4863959" h="6431105">
                <a:moveTo>
                  <a:pt x="0" y="0"/>
                </a:moveTo>
                <a:lnTo>
                  <a:pt x="4863959" y="0"/>
                </a:lnTo>
                <a:lnTo>
                  <a:pt x="4863959" y="6431105"/>
                </a:lnTo>
                <a:lnTo>
                  <a:pt x="0" y="6431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563" b="-3540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637812"/>
            <a:ext cx="18288000" cy="183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5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Účetní firma - Tsiaggou Tzoulia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9648" y="2732084"/>
            <a:ext cx="18209780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Ekonomika a podnikání - Lilien Podstavková a Šarlota Lukešová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9944" y="3905159"/>
            <a:ext cx="7974056" cy="585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40"/>
              </a:lnSpc>
            </a:pPr>
            <a:r>
              <a:rPr lang="en-US" sz="5457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Náplň práce :</a:t>
            </a:r>
            <a:r>
              <a:rPr lang="en-US" sz="545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1178258" lvl="1" indent="-589129" algn="l">
              <a:lnSpc>
                <a:spcPts val="7640"/>
              </a:lnSpc>
              <a:buFont typeface="Arial"/>
              <a:buChar char="•"/>
            </a:pPr>
            <a:r>
              <a:rPr lang="en-US" sz="545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Třídění faktur a dokladů</a:t>
            </a:r>
          </a:p>
          <a:p>
            <a:pPr marL="1178258" lvl="1" indent="-589129" algn="l">
              <a:lnSpc>
                <a:spcPts val="7640"/>
              </a:lnSpc>
              <a:buFont typeface="Arial"/>
              <a:buChar char="•"/>
            </a:pPr>
            <a:r>
              <a:rPr lang="en-US" sz="545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Nahrávání faktur a dokladů do systému</a:t>
            </a:r>
          </a:p>
          <a:p>
            <a:pPr marL="1178258" lvl="1" indent="-589129" algn="l">
              <a:lnSpc>
                <a:spcPts val="7640"/>
              </a:lnSpc>
              <a:buFont typeface="Arial"/>
              <a:buChar char="•"/>
            </a:pPr>
            <a:r>
              <a:rPr lang="en-US" sz="545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Administrativa 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30937" y="4208286"/>
            <a:ext cx="4897025" cy="6529367"/>
          </a:xfrm>
          <a:custGeom>
            <a:avLst/>
            <a:gdLst/>
            <a:ahLst/>
            <a:cxnLst/>
            <a:rect l="l" t="t" r="r" b="b"/>
            <a:pathLst>
              <a:path w="4897025" h="6529367">
                <a:moveTo>
                  <a:pt x="0" y="0"/>
                </a:moveTo>
                <a:lnTo>
                  <a:pt x="4897026" y="0"/>
                </a:lnTo>
                <a:lnTo>
                  <a:pt x="4897026" y="6529367"/>
                </a:lnTo>
                <a:lnTo>
                  <a:pt x="0" y="652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76505" y="4208286"/>
            <a:ext cx="5250234" cy="6078714"/>
          </a:xfrm>
          <a:custGeom>
            <a:avLst/>
            <a:gdLst/>
            <a:ahLst/>
            <a:cxnLst/>
            <a:rect l="l" t="t" r="r" b="b"/>
            <a:pathLst>
              <a:path w="5250234" h="6078714">
                <a:moveTo>
                  <a:pt x="0" y="0"/>
                </a:moveTo>
                <a:lnTo>
                  <a:pt x="5250234" y="0"/>
                </a:lnTo>
                <a:lnTo>
                  <a:pt x="5250234" y="6078714"/>
                </a:lnTo>
                <a:lnTo>
                  <a:pt x="0" y="6078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6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570265" y="257175"/>
            <a:ext cx="7147471" cy="189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TOLAPTOP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62785" y="2374904"/>
            <a:ext cx="10162431" cy="1586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Počítačová grafika - Matěj Vojáček       </a:t>
            </a:r>
          </a:p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Automatizace a robotika - Ondřej Knebel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169050"/>
            <a:ext cx="7961940" cy="50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5"/>
              </a:lnSpc>
            </a:pPr>
            <a:r>
              <a:rPr lang="en-US" sz="476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Náplň práce: </a:t>
            </a:r>
          </a:p>
          <a:p>
            <a:pPr marL="1027863" lvl="1" indent="-513931" algn="l">
              <a:lnSpc>
                <a:spcPts val="6665"/>
              </a:lnSpc>
              <a:buFont typeface="Arial"/>
              <a:buChar char="•"/>
            </a:pPr>
            <a:r>
              <a:rPr lang="en-US" sz="476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Instalace Windows 10/11 </a:t>
            </a:r>
          </a:p>
          <a:p>
            <a:pPr marL="1027863" lvl="1" indent="-513931" algn="l">
              <a:lnSpc>
                <a:spcPts val="6665"/>
              </a:lnSpc>
              <a:buFont typeface="Arial"/>
              <a:buChar char="•"/>
            </a:pPr>
            <a:r>
              <a:rPr lang="en-US" sz="476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Formátování</a:t>
            </a:r>
          </a:p>
          <a:p>
            <a:pPr marL="1027863" lvl="1" indent="-513931" algn="l">
              <a:lnSpc>
                <a:spcPts val="6665"/>
              </a:lnSpc>
              <a:buFont typeface="Arial"/>
              <a:buChar char="•"/>
            </a:pPr>
            <a:r>
              <a:rPr lang="en-US" sz="476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Kontrolování disků</a:t>
            </a:r>
          </a:p>
          <a:p>
            <a:pPr marL="1027863" lvl="1" indent="-513931" algn="l">
              <a:lnSpc>
                <a:spcPts val="6665"/>
              </a:lnSpc>
              <a:buFont typeface="Arial"/>
              <a:buChar char="•"/>
            </a:pPr>
            <a:r>
              <a:rPr lang="en-US" sz="476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Výměna komponentů v počítači 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26" y="3241156"/>
            <a:ext cx="4220606" cy="7045844"/>
          </a:xfrm>
          <a:custGeom>
            <a:avLst/>
            <a:gdLst/>
            <a:ahLst/>
            <a:cxnLst/>
            <a:rect l="l" t="t" r="r" b="b"/>
            <a:pathLst>
              <a:path w="4220606" h="7045844">
                <a:moveTo>
                  <a:pt x="0" y="0"/>
                </a:moveTo>
                <a:lnTo>
                  <a:pt x="4220606" y="0"/>
                </a:lnTo>
                <a:lnTo>
                  <a:pt x="4220606" y="7045844"/>
                </a:lnTo>
                <a:lnTo>
                  <a:pt x="0" y="7045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974" b="-157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45426" y="0"/>
            <a:ext cx="4407377" cy="3850155"/>
          </a:xfrm>
          <a:custGeom>
            <a:avLst/>
            <a:gdLst/>
            <a:ahLst/>
            <a:cxnLst/>
            <a:rect l="l" t="t" r="r" b="b"/>
            <a:pathLst>
              <a:path w="4407377" h="3850155">
                <a:moveTo>
                  <a:pt x="0" y="0"/>
                </a:moveTo>
                <a:lnTo>
                  <a:pt x="4407377" y="0"/>
                </a:lnTo>
                <a:lnTo>
                  <a:pt x="4407377" y="3850155"/>
                </a:lnTo>
                <a:lnTo>
                  <a:pt x="0" y="3850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26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45411" y="3850155"/>
            <a:ext cx="4400015" cy="6436845"/>
          </a:xfrm>
          <a:custGeom>
            <a:avLst/>
            <a:gdLst/>
            <a:ahLst/>
            <a:cxnLst/>
            <a:rect l="l" t="t" r="r" b="b"/>
            <a:pathLst>
              <a:path w="4400015" h="6436845">
                <a:moveTo>
                  <a:pt x="0" y="0"/>
                </a:moveTo>
                <a:lnTo>
                  <a:pt x="4400015" y="0"/>
                </a:lnTo>
                <a:lnTo>
                  <a:pt x="4400015" y="6436845"/>
                </a:lnTo>
                <a:lnTo>
                  <a:pt x="0" y="643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555" r="-3661" b="-22933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96272" y="3302710"/>
            <a:ext cx="9524881" cy="735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Náplň práce :</a:t>
            </a:r>
          </a:p>
          <a:p>
            <a:pPr marL="993141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Práce s programem </a:t>
            </a:r>
            <a:r>
              <a:rPr lang="en-US" sz="4600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FIGMA</a:t>
            </a:r>
          </a:p>
          <a:p>
            <a:pPr marL="993141" lvl="1" indent="-496571" algn="l">
              <a:lnSpc>
                <a:spcPts val="6440"/>
              </a:lnSpc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Tvorba předtiskové přípravy vizitek</a:t>
            </a:r>
          </a:p>
          <a:p>
            <a:pPr marL="993141" lvl="1" indent="-496571" algn="l">
              <a:lnSpc>
                <a:spcPts val="6440"/>
              </a:lnSpc>
              <a:spcBef>
                <a:spcPct val="0"/>
              </a:spcBef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Polepování akrylových částí folií</a:t>
            </a:r>
          </a:p>
          <a:p>
            <a:pPr marL="993141" lvl="1" indent="-496571" algn="l">
              <a:lnSpc>
                <a:spcPts val="6440"/>
              </a:lnSpc>
              <a:spcBef>
                <a:spcPct val="0"/>
              </a:spcBef>
              <a:buFont typeface="Arial"/>
              <a:buChar char="•"/>
            </a:pPr>
            <a:r>
              <a:rPr lang="en-US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Tvorba prototypu webových stránek (Portfolio) v programu Figma</a:t>
            </a:r>
          </a:p>
          <a:p>
            <a:pPr algn="l">
              <a:lnSpc>
                <a:spcPts val="6440"/>
              </a:lnSpc>
              <a:spcBef>
                <a:spcPct val="0"/>
              </a:spcBef>
            </a:pPr>
            <a:endParaRPr lang="en-US" sz="4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96272" y="2034796"/>
            <a:ext cx="13112502" cy="84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Reprodukční grafik - Monika Vavrů, Tereza Vozáková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423"/>
            <a:ext cx="13051615" cy="189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EXEO software house</a:t>
            </a:r>
          </a:p>
        </p:txBody>
      </p:sp>
      <p:sp>
        <p:nvSpPr>
          <p:cNvPr id="8" name="Freeform 8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63373" y="3529954"/>
            <a:ext cx="3583735" cy="6356958"/>
          </a:xfrm>
          <a:custGeom>
            <a:avLst/>
            <a:gdLst/>
            <a:ahLst/>
            <a:cxnLst/>
            <a:rect l="l" t="t" r="r" b="b"/>
            <a:pathLst>
              <a:path w="3583735" h="6356958">
                <a:moveTo>
                  <a:pt x="0" y="0"/>
                </a:moveTo>
                <a:lnTo>
                  <a:pt x="3583735" y="0"/>
                </a:lnTo>
                <a:lnTo>
                  <a:pt x="358373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89709" y="3529954"/>
            <a:ext cx="3583735" cy="6356958"/>
          </a:xfrm>
          <a:custGeom>
            <a:avLst/>
            <a:gdLst/>
            <a:ahLst/>
            <a:cxnLst/>
            <a:rect l="l" t="t" r="r" b="b"/>
            <a:pathLst>
              <a:path w="3583735" h="6356958">
                <a:moveTo>
                  <a:pt x="0" y="0"/>
                </a:moveTo>
                <a:lnTo>
                  <a:pt x="3583735" y="0"/>
                </a:lnTo>
                <a:lnTo>
                  <a:pt x="3583735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0" y="16510"/>
            <a:ext cx="18745969" cy="168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OBCHOD - MAROULI IOANNA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77774" y="2156451"/>
            <a:ext cx="10853440" cy="916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Pracovník obchodu  - Gabriela Glogarová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9934" y="4027145"/>
            <a:ext cx="9144000" cy="430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1">
                <a:solidFill>
                  <a:srgbClr val="000000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Náplň práce</a:t>
            </a: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: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Vybalování zboží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Lepení cenovek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Kontrola expirace zboží</a:t>
            </a:r>
          </a:p>
          <a:p>
            <a:pPr marL="1036312" lvl="1" indent="-518156" algn="l">
              <a:lnSpc>
                <a:spcPts val="6719"/>
              </a:lnSpc>
              <a:buFont typeface="Arial"/>
              <a:buChar char="•"/>
            </a:pPr>
            <a:r>
              <a:rPr lang="en-US" sz="4799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Kontrola ovoce a zeleniny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-5769028" y="4813212"/>
            <a:ext cx="12198633" cy="660576"/>
          </a:xfrm>
          <a:custGeom>
            <a:avLst/>
            <a:gdLst/>
            <a:ahLst/>
            <a:cxnLst/>
            <a:rect l="l" t="t" r="r" b="b"/>
            <a:pathLst>
              <a:path w="12198633" h="660576">
                <a:moveTo>
                  <a:pt x="0" y="0"/>
                </a:moveTo>
                <a:lnTo>
                  <a:pt x="12198632" y="0"/>
                </a:lnTo>
                <a:lnTo>
                  <a:pt x="12198632" y="660576"/>
                </a:lnTo>
                <a:lnTo>
                  <a:pt x="0" y="660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269</Words>
  <Application>Microsoft Macintosh PowerPoint</Application>
  <PresentationFormat>Vlastní</PresentationFormat>
  <Paragraphs>79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Times New Roman Bold</vt:lpstr>
      <vt:lpstr>Arial</vt:lpstr>
      <vt:lpstr>Times New Roman</vt:lpstr>
      <vt:lpstr>Cantata One</vt:lpstr>
      <vt:lpstr>Calibri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Kopie návrhu Závěrečná prezentace - Řecko</dc:title>
  <cp:lastModifiedBy>Lilien Podstavková</cp:lastModifiedBy>
  <cp:revision>1</cp:revision>
  <dcterms:created xsi:type="dcterms:W3CDTF">2006-08-16T00:00:00Z</dcterms:created>
  <dcterms:modified xsi:type="dcterms:W3CDTF">2025-06-26T22:43:25Z</dcterms:modified>
  <dc:identifier>DAGrfkfie5U</dc:identifier>
</cp:coreProperties>
</file>